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5" r:id="rId2"/>
    <p:sldId id="266" r:id="rId3"/>
    <p:sldId id="261" r:id="rId4"/>
    <p:sldId id="262" r:id="rId5"/>
    <p:sldId id="267" r:id="rId6"/>
    <p:sldId id="268" r:id="rId7"/>
    <p:sldId id="263" r:id="rId8"/>
    <p:sldId id="264" r:id="rId9"/>
    <p:sldId id="25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7" autoAdjust="0"/>
    <p:restoredTop sz="90750" autoAdjust="0"/>
  </p:normalViewPr>
  <p:slideViewPr>
    <p:cSldViewPr snapToObjects="1">
      <p:cViewPr varScale="1">
        <p:scale>
          <a:sx n="78" d="100"/>
          <a:sy n="78" d="100"/>
        </p:scale>
        <p:origin x="176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6DA77-1676-2A4E-AFF0-C940DAEB5E79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125F6-CA9B-8B47-9344-DC4B29897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04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1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0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6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5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79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6C077-46C9-8041-8313-D12BEAD3AD5E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emf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DB21FED-5C28-4F52-97DF-14D4D4FFF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556792"/>
            <a:ext cx="4896544" cy="48965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47C93E2-705F-4568-9F89-C24ACCB55060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437F26DC-6055-406B-99B8-C2344584B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05237CF-AFEC-4873-9C0C-E252966BA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700808"/>
            <a:ext cx="8967454" cy="50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7232B6E-543A-4A6D-88F1-B84D9B77BDDF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WC ROUGHTRAD Bta CE" panose="02000400000000000000" pitchFamily="50" charset="-18"/>
              </a:rPr>
              <a:t>Zlatý kruh a lidský mozek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4D0B145-58B2-4D81-BC26-C80521B87B05}"/>
              </a:ext>
            </a:extLst>
          </p:cNvPr>
          <p:cNvSpPr/>
          <p:nvPr/>
        </p:nvSpPr>
        <p:spPr>
          <a:xfrm>
            <a:off x="8604448" y="1412776"/>
            <a:ext cx="360040" cy="5254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68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35DC975-43FF-4421-941F-187CB2BF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697768"/>
            <a:ext cx="8967454" cy="50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BF2B6B1-6528-4D81-A2F9-590F01A2D910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WC ROUGHTRAD Bta CE" panose="02000400000000000000" pitchFamily="50" charset="-18"/>
              </a:rPr>
              <a:t>Zlatý kruh a lidský mozek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10748DC-BF08-481C-BA66-A8077383510B}"/>
              </a:ext>
            </a:extLst>
          </p:cNvPr>
          <p:cNvSpPr/>
          <p:nvPr/>
        </p:nvSpPr>
        <p:spPr>
          <a:xfrm>
            <a:off x="8604448" y="1412776"/>
            <a:ext cx="360040" cy="5254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7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7CE7150-31A0-4F67-A86D-F08E07D2EE32}"/>
              </a:ext>
            </a:extLst>
          </p:cNvPr>
          <p:cNvSpPr txBox="1"/>
          <p:nvPr/>
        </p:nvSpPr>
        <p:spPr>
          <a:xfrm>
            <a:off x="395536" y="2693819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WC ROUGHTRAD Bta CE" panose="02000400000000000000" pitchFamily="50" charset="-18"/>
              </a:rPr>
              <a:t>„Lidé nekupují CO děláte,</a:t>
            </a:r>
          </a:p>
          <a:p>
            <a:pPr algn="ctr"/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WC ROUGHTRAD Bta CE" panose="02000400000000000000" pitchFamily="50" charset="-18"/>
              </a:rPr>
              <a:t> kupují PROČ to děláte.“ </a:t>
            </a:r>
          </a:p>
          <a:p>
            <a:pPr algn="ctr"/>
            <a:r>
              <a:rPr lang="cs-CZ" sz="3600">
                <a:latin typeface="WC ROUGHTRAD Bta CE" panose="02000400000000000000" pitchFamily="50" charset="-18"/>
              </a:rPr>
              <a:t>– </a:t>
            </a:r>
            <a:r>
              <a:rPr lang="cs-CZ" sz="3600" dirty="0">
                <a:latin typeface="WC ROUGHTRAD Bta CE" panose="02000400000000000000" pitchFamily="50" charset="-18"/>
              </a:rPr>
              <a:t>Simon </a:t>
            </a:r>
            <a:r>
              <a:rPr lang="cs-CZ" sz="3600" dirty="0" err="1">
                <a:latin typeface="WC ROUGHTRAD Bta CE" panose="02000400000000000000" pitchFamily="50" charset="-18"/>
              </a:rPr>
              <a:t>Sinek</a:t>
            </a:r>
            <a:endParaRPr lang="cs-CZ" sz="3600" dirty="0">
              <a:latin typeface="WC ROUGHTRAD Bta CE" panose="02000400000000000000" pitchFamily="50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790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62AB0B-7BC5-4A41-8A19-58E911F73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647305"/>
            <a:ext cx="4896544" cy="48965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904B1BD-78AE-485E-8780-B461CC5E0428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E894EB-F44D-4FC7-B498-59E5C480CD2A}"/>
              </a:ext>
            </a:extLst>
          </p:cNvPr>
          <p:cNvSpPr txBox="1"/>
          <p:nvPr/>
        </p:nvSpPr>
        <p:spPr>
          <a:xfrm>
            <a:off x="622548" y="3014730"/>
            <a:ext cx="3250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 Narrow" panose="020B0606020202030204" pitchFamily="34" charset="0"/>
              </a:rPr>
              <a:t>MÍT JASNO V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</a:t>
            </a:r>
          </a:p>
          <a:p>
            <a:endParaRPr lang="pl-PL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latin typeface="Arial Narrow" panose="020B0606020202030204" pitchFamily="34" charset="0"/>
              </a:rPr>
              <a:t>DISCIPLÍNA V 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</a:p>
          <a:p>
            <a:endParaRPr lang="pl-PL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latin typeface="Arial Narrow" panose="020B0606020202030204" pitchFamily="34" charset="0"/>
              </a:rPr>
              <a:t>KONZISTENTNOST V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06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7BA24A3-1343-4105-B603-107318C458D7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WC ROUGHTRAD Bta CE" panose="02000400000000000000" pitchFamily="50" charset="-18"/>
              </a:rPr>
              <a:t>Zlatý kruh jako kužel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0A0D651-09F4-4637-B160-63288F7C7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126BD0B-90C9-437A-BF4E-F1694D875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765556"/>
            <a:ext cx="6525992" cy="461920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8C36B18-E2E0-41B6-BFC3-C799042F2CFB}"/>
              </a:ext>
            </a:extLst>
          </p:cNvPr>
          <p:cNvSpPr/>
          <p:nvPr/>
        </p:nvSpPr>
        <p:spPr>
          <a:xfrm>
            <a:off x="6084168" y="1844824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Arial Narrow" panose="020B0606020202030204" pitchFamily="34" charset="0"/>
              </a:rPr>
              <a:t>Zlatý kruh lze promítnout </a:t>
            </a:r>
          </a:p>
          <a:p>
            <a:r>
              <a:rPr lang="pl-PL" sz="1600" dirty="0">
                <a:latin typeface="Arial Narrow" panose="020B0606020202030204" pitchFamily="34" charset="0"/>
              </a:rPr>
              <a:t>i do struktury organizace.</a:t>
            </a:r>
          </a:p>
        </p:txBody>
      </p:sp>
    </p:spTree>
    <p:extLst>
      <p:ext uri="{BB962C8B-B14F-4D97-AF65-F5344CB8AC3E}">
        <p14:creationId xmlns:p14="http://schemas.microsoft.com/office/powerpoint/2010/main" val="271396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164" y="2945296"/>
            <a:ext cx="1308100" cy="22479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BE7E22-F773-47CD-91FA-F7778D067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075" y="2621260"/>
            <a:ext cx="3465946" cy="28959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FFFE849-2035-41B4-8DE4-59232B84070B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WC ROUGHTRAD Bta CE" panose="02000400000000000000" pitchFamily="50" charset="-18"/>
              </a:rPr>
              <a:t>Zlatý kruh jako kužel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2425E97-FF3E-4050-B88A-63C0FC240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5BD4277-4638-43E3-B417-EF9A08103F4D}"/>
              </a:ext>
            </a:extLst>
          </p:cNvPr>
          <p:cNvSpPr/>
          <p:nvPr/>
        </p:nvSpPr>
        <p:spPr>
          <a:xfrm>
            <a:off x="6084168" y="1844824"/>
            <a:ext cx="23118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 Narrow" panose="020B0606020202030204" pitchFamily="34" charset="0"/>
              </a:rPr>
              <a:t>Zlatý kruh – základ efektivní </a:t>
            </a:r>
          </a:p>
          <a:p>
            <a:r>
              <a:rPr lang="cs-CZ" sz="1600" dirty="0">
                <a:latin typeface="Arial Narrow" panose="020B0606020202030204" pitchFamily="34" charset="0"/>
              </a:rPr>
              <a:t>komunikace: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megafon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4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2660"/>
            <a:ext cx="1790700" cy="26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6453336"/>
            <a:ext cx="3187700" cy="279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00" y="3289300"/>
            <a:ext cx="2819400" cy="26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00" y="3289300"/>
            <a:ext cx="2819400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00" y="3289300"/>
            <a:ext cx="2819400" cy="266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00" y="3289300"/>
            <a:ext cx="2819400" cy="266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2300" y="3289300"/>
            <a:ext cx="2819400" cy="266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2300" y="3289300"/>
            <a:ext cx="2819400" cy="26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080" y="6525344"/>
            <a:ext cx="2565400" cy="1524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C345A10-0015-49D5-891B-5EA61100A622}"/>
              </a:ext>
            </a:extLst>
          </p:cNvPr>
          <p:cNvSpPr txBox="1"/>
          <p:nvPr/>
        </p:nvSpPr>
        <p:spPr>
          <a:xfrm>
            <a:off x="414430" y="332656"/>
            <a:ext cx="451761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WC ROUGHTRAD Bta CE" panose="02000400000000000000" pitchFamily="50" charset="-18"/>
              </a:rPr>
              <a:t>Každý den někoho inspirujte. </a:t>
            </a:r>
          </a:p>
          <a:p>
            <a:r>
              <a:rPr lang="cs-CZ" sz="2400" dirty="0">
                <a:latin typeface="WC ROUGHTRAD Bta CE" panose="02000400000000000000" pitchFamily="50" charset="-18"/>
              </a:rPr>
              <a:t>Každým vyřčeným slovem, </a:t>
            </a:r>
          </a:p>
          <a:p>
            <a:r>
              <a:rPr lang="cs-CZ" sz="2400" dirty="0">
                <a:latin typeface="WC ROUGHTRAD Bta CE" panose="02000400000000000000" pitchFamily="50" charset="-18"/>
              </a:rPr>
              <a:t>každým vykonaným skutkem </a:t>
            </a:r>
          </a:p>
          <a:p>
            <a:r>
              <a:rPr lang="cs-CZ" sz="2400" dirty="0">
                <a:latin typeface="WC ROUGHTRAD Bta CE" panose="02000400000000000000" pitchFamily="50" charset="-18"/>
              </a:rPr>
              <a:t>můžeme... </a:t>
            </a:r>
          </a:p>
          <a:p>
            <a:br>
              <a:rPr lang="cs-CZ" sz="1600" dirty="0">
                <a:latin typeface="Arial Narrow" panose="020B0606020202030204" pitchFamily="34" charset="0"/>
              </a:rPr>
            </a:br>
            <a:endParaRPr lang="cs-CZ" sz="1600" dirty="0">
              <a:latin typeface="Arial Narrow" panose="020B0606020202030204" pitchFamily="34" charset="0"/>
            </a:endParaRPr>
          </a:p>
          <a:p>
            <a:r>
              <a:rPr lang="cs-CZ" sz="4000" dirty="0">
                <a:solidFill>
                  <a:schemeClr val="accent6">
                    <a:lumMod val="75000"/>
                  </a:schemeClr>
                </a:solidFill>
                <a:latin typeface="WC ROUGHTRAD Bta CE" panose="02000400000000000000" pitchFamily="50" charset="-18"/>
              </a:rPr>
              <a:t>Začněte s PROČ</a:t>
            </a:r>
          </a:p>
          <a:p>
            <a:br>
              <a:rPr lang="cs-CZ" sz="1600" dirty="0">
                <a:latin typeface="Arial Narrow" panose="020B0606020202030204" pitchFamily="34" charset="0"/>
              </a:rPr>
            </a:br>
            <a:endParaRPr lang="cs-CZ" sz="1600" dirty="0">
              <a:latin typeface="Arial Narrow" panose="020B0606020202030204" pitchFamily="34" charset="0"/>
            </a:endParaRPr>
          </a:p>
          <a:p>
            <a:r>
              <a:rPr lang="cs-CZ" sz="1400" b="1" u="sng" dirty="0">
                <a:latin typeface="Arial Narrow" panose="020B0606020202030204" pitchFamily="34" charset="0"/>
              </a:rPr>
              <a:t>Zdroje s dalšími informacemi o Zlatém kruhu a způsobech, </a:t>
            </a:r>
          </a:p>
          <a:p>
            <a:r>
              <a:rPr lang="cs-CZ" sz="1400" b="1" u="sng" dirty="0">
                <a:latin typeface="Arial Narrow" panose="020B0606020202030204" pitchFamily="34" charset="0"/>
              </a:rPr>
              <a:t>jak žít své PROČ. </a:t>
            </a:r>
          </a:p>
          <a:p>
            <a:endParaRPr lang="cs-CZ" sz="1400" b="1" u="sng" dirty="0">
              <a:latin typeface="Arial Narrow" panose="020B0606020202030204" pitchFamily="34" charset="0"/>
            </a:endParaRPr>
          </a:p>
          <a:p>
            <a:r>
              <a:rPr lang="cs-CZ" sz="1400" dirty="0">
                <a:latin typeface="Arial Narrow" panose="020B0606020202030204" pitchFamily="34" charset="0"/>
              </a:rPr>
              <a:t>Pomocí </a:t>
            </a:r>
            <a:r>
              <a:rPr lang="cs-CZ" sz="1400" b="1" dirty="0">
                <a:latin typeface="Arial Narrow" panose="020B0606020202030204" pitchFamily="34" charset="0"/>
              </a:rPr>
              <a:t>Cvičení s kamarády </a:t>
            </a:r>
            <a:r>
              <a:rPr lang="cs-CZ" sz="1400" dirty="0">
                <a:latin typeface="Arial Narrow" panose="020B0606020202030204" pitchFamily="34" charset="0"/>
              </a:rPr>
              <a:t>můžete udělat významný krok k odhalení svého PROČ. </a:t>
            </a:r>
          </a:p>
          <a:p>
            <a:r>
              <a:rPr lang="cs-CZ" sz="1400" dirty="0">
                <a:latin typeface="Arial Narrow" panose="020B0606020202030204" pitchFamily="34" charset="0"/>
              </a:rPr>
              <a:t>Zapište se do </a:t>
            </a:r>
            <a:r>
              <a:rPr lang="cs-CZ" sz="1400" b="1" dirty="0">
                <a:latin typeface="Arial Narrow" panose="020B0606020202030204" pitchFamily="34" charset="0"/>
              </a:rPr>
              <a:t>online kurzu</a:t>
            </a:r>
            <a:r>
              <a:rPr lang="cs-CZ" sz="1400" dirty="0">
                <a:latin typeface="Arial Narrow" panose="020B0606020202030204" pitchFamily="34" charset="0"/>
              </a:rPr>
              <a:t>, kde se naučíte, jak objevit své PROČ. </a:t>
            </a:r>
          </a:p>
          <a:p>
            <a:r>
              <a:rPr lang="cs-CZ" sz="1400" dirty="0">
                <a:latin typeface="Arial Narrow" panose="020B0606020202030204" pitchFamily="34" charset="0"/>
              </a:rPr>
              <a:t>Přečtěte si </a:t>
            </a:r>
            <a:r>
              <a:rPr lang="cs-CZ" sz="1400" b="1" dirty="0">
                <a:latin typeface="Arial Narrow" panose="020B0606020202030204" pitchFamily="34" charset="0"/>
              </a:rPr>
              <a:t>knihy</a:t>
            </a:r>
            <a:r>
              <a:rPr lang="cs-CZ" sz="1400" dirty="0">
                <a:latin typeface="Arial Narrow" panose="020B0606020202030204" pitchFamily="34" charset="0"/>
              </a:rPr>
              <a:t>. </a:t>
            </a:r>
          </a:p>
          <a:p>
            <a:r>
              <a:rPr lang="cs-CZ" sz="1400" dirty="0">
                <a:latin typeface="Arial Narrow" panose="020B0606020202030204" pitchFamily="34" charset="0"/>
              </a:rPr>
              <a:t>Sdílejte tyto principy s cílem inspirovat další lidi pomocí průvodce </a:t>
            </a:r>
            <a:r>
              <a:rPr lang="cs-CZ" sz="1400" b="1" dirty="0" err="1">
                <a:latin typeface="Arial Narrow" panose="020B0606020202030204" pitchFamily="34" charset="0"/>
              </a:rPr>
              <a:t>Speak</a:t>
            </a:r>
            <a:r>
              <a:rPr lang="cs-CZ" sz="1400" b="1" dirty="0">
                <a:latin typeface="Arial Narrow" panose="020B0606020202030204" pitchFamily="34" charset="0"/>
              </a:rPr>
              <a:t> to </a:t>
            </a:r>
            <a:r>
              <a:rPr lang="cs-CZ" sz="1400" b="1" dirty="0" err="1">
                <a:latin typeface="Arial Narrow" panose="020B0606020202030204" pitchFamily="34" charset="0"/>
              </a:rPr>
              <a:t>Inspire</a:t>
            </a:r>
            <a:r>
              <a:rPr lang="cs-CZ" sz="1400" b="1" dirty="0">
                <a:latin typeface="Arial Narrow" panose="020B0606020202030204" pitchFamily="34" charset="0"/>
              </a:rPr>
              <a:t> </a:t>
            </a:r>
            <a:r>
              <a:rPr lang="cs-CZ" sz="1400" b="1" dirty="0" err="1">
                <a:latin typeface="Arial Narrow" panose="020B0606020202030204" pitchFamily="34" charset="0"/>
              </a:rPr>
              <a:t>Action</a:t>
            </a:r>
            <a:r>
              <a:rPr lang="cs-CZ" sz="1400" b="1" dirty="0">
                <a:latin typeface="Arial Narrow" panose="020B0606020202030204" pitchFamily="34" charset="0"/>
              </a:rPr>
              <a:t> </a:t>
            </a:r>
            <a:r>
              <a:rPr lang="cs-CZ" sz="1400" b="1" dirty="0" err="1">
                <a:latin typeface="Arial Narrow" panose="020B0606020202030204" pitchFamily="34" charset="0"/>
              </a:rPr>
              <a:t>Guide</a:t>
            </a:r>
            <a:r>
              <a:rPr lang="cs-CZ" sz="1400" dirty="0">
                <a:latin typeface="Arial Narrow" panose="020B0606020202030204" pitchFamily="34" charset="0"/>
              </a:rPr>
              <a:t>. </a:t>
            </a:r>
          </a:p>
          <a:p>
            <a:r>
              <a:rPr lang="cs-CZ" sz="1400" dirty="0">
                <a:latin typeface="Arial Narrow" panose="020B0606020202030204" pitchFamily="34" charset="0"/>
              </a:rPr>
              <a:t>Absolvujte kurz o sdílení dovedností na </a:t>
            </a:r>
            <a:r>
              <a:rPr lang="cs-CZ" sz="1400" b="1" dirty="0" err="1">
                <a:latin typeface="Arial Narrow" panose="020B0606020202030204" pitchFamily="34" charset="0"/>
              </a:rPr>
              <a:t>How</a:t>
            </a:r>
            <a:r>
              <a:rPr lang="cs-CZ" sz="1400" b="1" dirty="0">
                <a:latin typeface="Arial Narrow" panose="020B0606020202030204" pitchFamily="34" charset="0"/>
              </a:rPr>
              <a:t> to </a:t>
            </a:r>
            <a:r>
              <a:rPr lang="cs-CZ" sz="1400" b="1" dirty="0" err="1">
                <a:latin typeface="Arial Narrow" panose="020B0606020202030204" pitchFamily="34" charset="0"/>
              </a:rPr>
              <a:t>Present</a:t>
            </a:r>
            <a:r>
              <a:rPr lang="cs-CZ" sz="1400" b="1" dirty="0">
                <a:latin typeface="Arial Narrow" panose="020B0606020202030204" pitchFamily="34" charset="0"/>
              </a:rPr>
              <a:t>: </a:t>
            </a:r>
            <a:r>
              <a:rPr lang="cs-CZ" sz="1400" b="1" dirty="0" err="1">
                <a:latin typeface="Arial Narrow" panose="020B0606020202030204" pitchFamily="34" charset="0"/>
              </a:rPr>
              <a:t>Share</a:t>
            </a:r>
            <a:r>
              <a:rPr lang="cs-CZ" sz="1400" b="1" dirty="0">
                <a:latin typeface="Arial Narrow" panose="020B0606020202030204" pitchFamily="34" charset="0"/>
              </a:rPr>
              <a:t> </a:t>
            </a:r>
            <a:r>
              <a:rPr lang="cs-CZ" sz="1400" b="1" dirty="0" err="1">
                <a:latin typeface="Arial Narrow" panose="020B0606020202030204" pitchFamily="34" charset="0"/>
              </a:rPr>
              <a:t>Ideas</a:t>
            </a:r>
            <a:r>
              <a:rPr lang="cs-CZ" sz="1400" b="1" dirty="0">
                <a:latin typeface="Arial Narrow" panose="020B0606020202030204" pitchFamily="34" charset="0"/>
              </a:rPr>
              <a:t> </a:t>
            </a:r>
            <a:r>
              <a:rPr lang="cs-CZ" sz="1400" b="1" dirty="0" err="1">
                <a:latin typeface="Arial Narrow" panose="020B0606020202030204" pitchFamily="34" charset="0"/>
              </a:rPr>
              <a:t>That</a:t>
            </a:r>
            <a:r>
              <a:rPr lang="cs-CZ" sz="1400" b="1" dirty="0">
                <a:latin typeface="Arial Narrow" panose="020B0606020202030204" pitchFamily="34" charset="0"/>
              </a:rPr>
              <a:t> </a:t>
            </a:r>
            <a:r>
              <a:rPr lang="cs-CZ" sz="1400" b="1" dirty="0" err="1">
                <a:latin typeface="Arial Narrow" panose="020B0606020202030204" pitchFamily="34" charset="0"/>
              </a:rPr>
              <a:t>Inspire</a:t>
            </a:r>
            <a:r>
              <a:rPr lang="cs-CZ" sz="1400" b="1" dirty="0">
                <a:latin typeface="Arial Narrow" panose="020B0606020202030204" pitchFamily="34" charset="0"/>
              </a:rPr>
              <a:t> </a:t>
            </a:r>
            <a:r>
              <a:rPr lang="cs-CZ" sz="1400" b="1" dirty="0" err="1">
                <a:latin typeface="Arial Narrow" panose="020B0606020202030204" pitchFamily="34" charset="0"/>
              </a:rPr>
              <a:t>Action</a:t>
            </a:r>
            <a:r>
              <a:rPr lang="cs-CZ" sz="1400" dirty="0">
                <a:latin typeface="Arial Narrow" panose="020B0606020202030204" pitchFamily="34" charset="0"/>
              </a:rPr>
              <a:t>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F4525E-C789-49CA-A484-7DDBC3DC2A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522853"/>
            <a:ext cx="4864082" cy="55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8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72888FB-78B0-4722-BDE2-284947E6DE15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4551F2-BB71-4E25-A77C-E146AC366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807" y="1570735"/>
            <a:ext cx="4859429" cy="485942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F0EC040-8270-4E5E-9772-6765F0D98217}"/>
              </a:ext>
            </a:extLst>
          </p:cNvPr>
          <p:cNvSpPr txBox="1"/>
          <p:nvPr/>
        </p:nvSpPr>
        <p:spPr>
          <a:xfrm>
            <a:off x="471600" y="1688400"/>
            <a:ext cx="289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Každá organizace na planetě ví,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CO dělá. Jsou to produkty,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které prodává, nebo služby.</a:t>
            </a:r>
          </a:p>
          <a:p>
            <a:pPr algn="ctr"/>
            <a:endParaRPr lang="cs-CZ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F3CB175-7418-4AA4-B4C2-BB8053DD1358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28B581E-35C7-42E1-B0E8-CCC571D22621}"/>
              </a:ext>
            </a:extLst>
          </p:cNvPr>
          <p:cNvSpPr txBox="1"/>
          <p:nvPr/>
        </p:nvSpPr>
        <p:spPr>
          <a:xfrm>
            <a:off x="471600" y="1688400"/>
            <a:ext cx="2898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Každá organizace na planetě ví,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CO dělá. Jsou to produkty,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které prodává, nebo služby.</a:t>
            </a:r>
          </a:p>
          <a:p>
            <a:pPr algn="ctr"/>
            <a:endParaRPr lang="cs-CZ" sz="1600" dirty="0">
              <a:latin typeface="Arial Narrow" panose="020B0606020202030204" pitchFamily="34" charset="0"/>
            </a:endParaRPr>
          </a:p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Některé organizace vědí,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JAK to dělají. Jsou to věci,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 jimiž se odlišují od konkurence</a:t>
            </a:r>
            <a:r>
              <a:rPr lang="cs-CZ" sz="1600" dirty="0"/>
              <a:t>. </a:t>
            </a:r>
          </a:p>
          <a:p>
            <a:pPr algn="ctr"/>
            <a:endParaRPr lang="cs-CZ" sz="1600" dirty="0">
              <a:latin typeface="Arial Narrow" panose="020B0606020202030204" pitchFamily="34" charset="0"/>
            </a:endParaRPr>
          </a:p>
          <a:p>
            <a:pPr algn="ctr"/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AFE7462-1189-41C4-8FB2-3A86AAADF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000" y="1569600"/>
            <a:ext cx="4860000" cy="486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7CEFF1B-7AFB-4D2B-9C52-3D4CFC4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000" y="1569600"/>
            <a:ext cx="4860000" cy="486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238B379-16DD-40FA-BC73-75DEDD6901BE}"/>
              </a:ext>
            </a:extLst>
          </p:cNvPr>
          <p:cNvSpPr txBox="1"/>
          <p:nvPr/>
        </p:nvSpPr>
        <p:spPr>
          <a:xfrm>
            <a:off x="471032" y="1687354"/>
            <a:ext cx="289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Každá organizace na planetě ví,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CO dělá. Jsou to produkty,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které prodává, nebo služby.</a:t>
            </a:r>
          </a:p>
          <a:p>
            <a:pPr algn="ctr"/>
            <a:endParaRPr lang="cs-CZ" sz="1600" dirty="0">
              <a:latin typeface="Arial Narrow" panose="020B0606020202030204" pitchFamily="34" charset="0"/>
            </a:endParaRPr>
          </a:p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Některé organizace vědí,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JAK to dělají. Jsou to věci,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 jimiž se odlišují od konkurence</a:t>
            </a:r>
            <a:r>
              <a:rPr lang="cs-CZ" sz="1600" dirty="0"/>
              <a:t>.</a:t>
            </a:r>
          </a:p>
          <a:p>
            <a:pPr algn="ctr"/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Jen málo organizací ví, PROČ dělají to, co dělají. PROČ se netýká vydělávání peněz – to je pouze výsledek. PROČ je poslání, smysl nebo přesvědčení. Je to pravý důvod existence organizace. 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167A138-6DD5-4C32-98A5-D799F5DB71B1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37B7B71-EEAA-40CA-841E-96CCA595C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1521328"/>
            <a:ext cx="4860000" cy="486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1D64A9-A66C-4D9D-A9E8-BF131D9159BF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CD28B92-06C2-4C53-928F-F082AB502692}"/>
              </a:ext>
            </a:extLst>
          </p:cNvPr>
          <p:cNvSpPr/>
          <p:nvPr/>
        </p:nvSpPr>
        <p:spPr>
          <a:xfrm>
            <a:off x="755576" y="1787019"/>
            <a:ext cx="18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Arial Narrow" panose="020B0606020202030204" pitchFamily="34" charset="0"/>
              </a:rPr>
              <a:t>Obvyklá komunikace: </a:t>
            </a:r>
          </a:p>
          <a:p>
            <a:r>
              <a:rPr lang="pl-PL" sz="1600" dirty="0">
                <a:latin typeface="Arial Narrow" panose="020B0606020202030204" pitchFamily="34" charset="0"/>
              </a:rPr>
              <a:t>CO a JAK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730C0F3-C964-4C23-99E6-0B4419BEFBA0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89CDBC-5890-4DB6-BE29-85DE1D919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000" y="1522800"/>
            <a:ext cx="4860000" cy="4860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B69155E-2467-4C32-9DA9-FA26C5824F3B}"/>
              </a:ext>
            </a:extLst>
          </p:cNvPr>
          <p:cNvSpPr/>
          <p:nvPr/>
        </p:nvSpPr>
        <p:spPr>
          <a:xfrm>
            <a:off x="755576" y="1787019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Arial Narrow" panose="020B0606020202030204" pitchFamily="34" charset="0"/>
              </a:rPr>
              <a:t>Komunikace lídrů:</a:t>
            </a:r>
          </a:p>
          <a:p>
            <a:r>
              <a:rPr lang="pl-PL" sz="1600" dirty="0">
                <a:latin typeface="Arial Narrow" panose="020B0606020202030204" pitchFamily="34" charset="0"/>
              </a:rPr>
              <a:t>začínají od PROČ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47715F-E5A6-4E63-B356-0C6B4493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98474"/>
            <a:ext cx="8966200" cy="5042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2BF7FAC-B141-4C9A-9C61-5FA39F94EA08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WC ROUGHTRAD Bta CE" panose="02000400000000000000" pitchFamily="50" charset="-18"/>
              </a:rPr>
              <a:t>Zlatý kruh a lidský mozek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6F286A4-5339-4F5E-A579-28DE0AE00E30}"/>
              </a:ext>
            </a:extLst>
          </p:cNvPr>
          <p:cNvSpPr/>
          <p:nvPr/>
        </p:nvSpPr>
        <p:spPr>
          <a:xfrm>
            <a:off x="8604448" y="1412776"/>
            <a:ext cx="360040" cy="5254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DCCAB65-DCDF-453D-A28D-0726B3BF4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697768"/>
            <a:ext cx="8967454" cy="50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6D36B37-FF91-4501-A1AE-85A4EEEA94F5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WC ROUGHTRAD Bta CE" panose="02000400000000000000" pitchFamily="50" charset="-18"/>
              </a:rPr>
              <a:t>Zlatý kruh a lidský mozek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95F07C-2C2A-4D7A-94C1-591307BB9595}"/>
              </a:ext>
            </a:extLst>
          </p:cNvPr>
          <p:cNvSpPr txBox="1"/>
          <p:nvPr/>
        </p:nvSpPr>
        <p:spPr>
          <a:xfrm>
            <a:off x="3203848" y="1415098"/>
            <a:ext cx="3744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MOZKOVÁ KŮRA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 Narrow" panose="020B0606020202030204" pitchFamily="34" charset="0"/>
              </a:rPr>
              <a:t>racionální a analytické uvažování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 Narrow" panose="020B0606020202030204" pitchFamily="34" charset="0"/>
              </a:rPr>
              <a:t>řeč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2D45484-598A-49E0-B428-09C69223A463}"/>
              </a:ext>
            </a:extLst>
          </p:cNvPr>
          <p:cNvSpPr/>
          <p:nvPr/>
        </p:nvSpPr>
        <p:spPr>
          <a:xfrm>
            <a:off x="8604448" y="1412776"/>
            <a:ext cx="360040" cy="5254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8CFFDA5-513F-442F-8E4E-E0DCC1E0A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697768"/>
            <a:ext cx="8967454" cy="50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C6FD13E-0534-454C-8E5B-CAB151D6DA8D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WC ROUGHTRAD Bta CE" panose="02000400000000000000" pitchFamily="50" charset="-18"/>
              </a:rPr>
              <a:t>Zlatý kruh a lidský mozek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87D33B0-760D-41ED-98B9-E195F5BC40B0}"/>
              </a:ext>
            </a:extLst>
          </p:cNvPr>
          <p:cNvSpPr txBox="1"/>
          <p:nvPr/>
        </p:nvSpPr>
        <p:spPr>
          <a:xfrm>
            <a:off x="3203848" y="1415098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LIMBICKÝ 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 Narrow" panose="020B0606020202030204" pitchFamily="34" charset="0"/>
              </a:rPr>
              <a:t>veškeré naše pocity, například důvěra, loajalita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 Narrow" panose="020B0606020202030204" pitchFamily="34" charset="0"/>
              </a:rPr>
              <a:t>veškeré chování a rozhodování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 Narrow" panose="020B0606020202030204" pitchFamily="34" charset="0"/>
              </a:rPr>
              <a:t>neovládá řeč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97210C0-4E77-49F1-8AEE-A3F19C0A8E8E}"/>
              </a:ext>
            </a:extLst>
          </p:cNvPr>
          <p:cNvSpPr/>
          <p:nvPr/>
        </p:nvSpPr>
        <p:spPr>
          <a:xfrm>
            <a:off x="8604448" y="1412776"/>
            <a:ext cx="360040" cy="5254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9181</TotalTime>
  <Words>289</Words>
  <Application>Microsoft Office PowerPoint</Application>
  <PresentationFormat>Předvádění na obrazovce (4:3)</PresentationFormat>
  <Paragraphs>93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Times New Roman</vt:lpstr>
      <vt:lpstr>WC ROUGHTRAD Bta CE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Farah  Assir</dc:creator>
  <cp:lastModifiedBy>KRI URBANK</cp:lastModifiedBy>
  <cp:revision>85</cp:revision>
  <dcterms:created xsi:type="dcterms:W3CDTF">2015-03-31T09:21:24Z</dcterms:created>
  <dcterms:modified xsi:type="dcterms:W3CDTF">2018-02-22T10:52:31Z</dcterms:modified>
</cp:coreProperties>
</file>